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410A-6ECB-48F4-8F6F-89B6A5E9051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060A5-1BE8-4228-9C82-6F502988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7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77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7AE576-62F7-496C-B8E0-7C2ED612053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770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770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8C9A6F-DC7B-460E-951F-67E395D6C3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6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6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FE111B-59BB-4329-89DB-16B3B58311C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6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6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53480D-F66B-4ACB-AEDD-62814B52347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7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79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E0E506-8EEF-4378-BB3F-E49AD955295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79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79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C8789C-E2ED-460A-BACD-E54737025AB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89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019BFB-1326-4D54-88BE-0CB2DC00938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89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89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74F954-DB16-4FD2-83F6-22526B4A703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1E6646-5F6D-423A-8E84-589CAD294B5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99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5F4342-9F54-4BC6-89DE-EB25DE79535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1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10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20D86F-3D8D-4664-A1C7-89217C96BC0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10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10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D2A011-B7CF-432F-A01D-06FA1E1C203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2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12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CAFDDC-D70B-4FD7-BA6F-2039A3DF18C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120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1203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B4ECD8-23C1-46D1-98F3-5D1E7AC47CE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87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B44CED-FB4C-4077-AE58-09F104644D0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87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87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52B7F8-07E6-469D-B855-8F1E060DEBD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9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97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A656C0-5A3D-4BA0-9067-E1108A75046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97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97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A6F105-5D73-48AF-89AE-2D9F9B2EF64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0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07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B874D3-D550-4B7A-8707-52332EE6413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07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077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05C53D-C4F1-4DFD-A28F-5C58E0B6A69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1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17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D55BF8-4FDD-4BBA-9EB8-4F04958957A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17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179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E8C46B-E761-43FD-8C11-CA5AEB963D9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2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2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282018-03D5-4189-8A88-1FEAAFDFCC5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2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2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2DB4D4-3B12-48FE-A98D-3B9C2AF9E1D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3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3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F40910-A816-4E7C-8D21-02B3FB14486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3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3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DE1884-C19D-4043-BC37-30AE199C79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4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48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E25AF7-9EF5-47FA-A499-A027C2D1A03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48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487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B0ACDA-B4DE-4016-BE43-37E31E2C39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5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058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67E0D0-4F9D-4E90-A45F-D1FDC3BA843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058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058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9F0B20-C82A-4F30-8597-DED072805E8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65E6984C-5456-4BE7-B4EE-152E844BD15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8B277874-EF7E-442F-9FB6-27DBDD9C772D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Jersey Return</a:t>
            </a:r>
          </a:p>
        </p:txBody>
      </p:sp>
      <p:sp>
        <p:nvSpPr>
          <p:cNvPr id="43110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E-filing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Now that we have finished data entries for the Federal Return….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526344" name="~PP336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NJ-1 Federal </a:t>
            </a:r>
            <a:r>
              <a:rPr lang="en-US" sz="1400" dirty="0" err="1"/>
              <a:t>vs</a:t>
            </a:r>
            <a:r>
              <a:rPr lang="en-US" sz="1400" dirty="0"/>
              <a:t> NJ Issues v11.1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43111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111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9AF883-37DB-43FD-BEF0-BFFAA407939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31112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1695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6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634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NJ vs Federal</a:t>
            </a:r>
            <a:br>
              <a:rPr lang="en-US" smtClean="0"/>
            </a:br>
            <a:r>
              <a:rPr lang="en-US" smtClean="0"/>
              <a:t>Credits</a:t>
            </a:r>
          </a:p>
        </p:txBody>
      </p:sp>
      <p:sp>
        <p:nvSpPr>
          <p:cNvPr id="44032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– Several credits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State – Only credits</a:t>
            </a:r>
          </a:p>
          <a:p>
            <a:pPr lvl="1" eaLnBrk="1" hangingPunct="1"/>
            <a:r>
              <a:rPr lang="en-US" smtClean="0"/>
              <a:t>Earned Income Credit (20% of Federal EIC)</a:t>
            </a:r>
          </a:p>
          <a:p>
            <a:pPr lvl="1" eaLnBrk="1" hangingPunct="1"/>
            <a:r>
              <a:rPr lang="en-US" smtClean="0"/>
              <a:t>Property tax credit (if not taken as deduction)</a:t>
            </a:r>
          </a:p>
          <a:p>
            <a:pPr lvl="1" eaLnBrk="1" hangingPunct="1"/>
            <a:r>
              <a:rPr lang="en-US" smtClean="0"/>
              <a:t>Income taxes paid to other jurisdictions</a:t>
            </a:r>
          </a:p>
        </p:txBody>
      </p:sp>
      <p:sp>
        <p:nvSpPr>
          <p:cNvPr id="4403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0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0432F4-E515-46FE-A853-6C0318BB5B2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44032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3740.WAV">
            <a:hlinkClick r:id="" action="ppaction://media"/>
          </p:cNvPr>
          <p:cNvPicPr>
            <a:picLocks noRot="1" noChangeAspect="1"/>
          </p:cNvPicPr>
          <p:nvPr>
            <a:wavAudioFile r:embed="rId1" name="~PP30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20790"/>
      </p:ext>
    </p:extLst>
  </p:cSld>
  <p:clrMapOvr>
    <a:masterClrMapping/>
  </p:clrMapOvr>
  <p:transition advTm="49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NJ Withholdings Box 14 of W-2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NJSUI, NJSDI, and NJFLI (new in TY2009)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Must use these </a:t>
            </a:r>
            <a:r>
              <a:rPr lang="en-US" sz="2400" b="1" smtClean="0"/>
              <a:t>exact 5</a:t>
            </a:r>
            <a:r>
              <a:rPr lang="en-US" sz="2400" smtClean="0"/>
              <a:t> letters for these items in order to carry forward amounts to Federal 1040 Schedule A, State and Local Taxes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NJSUI includes all other withholdings such as: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 HC, Health Care Subsidy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WD, Workforce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414 Withholding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Employer contribution to NJ Public Employees retirement fund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Simply input in TW Box 14 on W-2.  Nothing else!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Medical Savings Accounts Withholding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See next slide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13319" name="~PP337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0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1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496FD9-F489-4FF1-A37F-907EDA962C5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44135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8658"/>
      </p:ext>
    </p:extLst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Difference: NJ vs Federal</a:t>
            </a:r>
            <a:br>
              <a:rPr lang="en-US" smtClean="0"/>
            </a:br>
            <a:r>
              <a:rPr lang="en-US" smtClean="0"/>
              <a:t>Flexible Savings Accounts</a:t>
            </a:r>
          </a:p>
        </p:txBody>
      </p:sp>
      <p:sp>
        <p:nvSpPr>
          <p:cNvPr id="4423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Certain medical savings accounts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Federal – </a:t>
            </a:r>
            <a:r>
              <a:rPr lang="en-US" sz="2400" u="sng" smtClean="0"/>
              <a:t>pre tax</a:t>
            </a:r>
            <a:r>
              <a:rPr lang="en-US" sz="2400" smtClean="0"/>
              <a:t> contribution (do not include on Sch 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NJ – </a:t>
            </a:r>
            <a:r>
              <a:rPr lang="en-US" sz="2400" u="sng" smtClean="0"/>
              <a:t>after tax</a:t>
            </a:r>
            <a:r>
              <a:rPr lang="en-US" sz="2400" smtClean="0"/>
              <a:t> contribution (manually add to NJ return)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Shown in W-2 Box 14, NJ Withholding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scratch pad to manually include in NJ Medical Expense Deduction Line because not on Federal Schedule A (only deductable for NJ)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Scratch pad calculation depends on whether NJ 2% exclusion already reached based on other Federal Sch A amounts</a:t>
            </a:r>
          </a:p>
        </p:txBody>
      </p:sp>
      <p:sp>
        <p:nvSpPr>
          <p:cNvPr id="44237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2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BD268A-4F9C-4D75-B1CF-E8BB1A4BF13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44237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3740.WAV">
            <a:hlinkClick r:id="" action="ppaction://media"/>
          </p:cNvPr>
          <p:cNvPicPr>
            <a:picLocks noRot="1" noChangeAspect="1"/>
          </p:cNvPicPr>
          <p:nvPr>
            <a:wavAudioFile r:embed="rId1" name="~PP36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84080"/>
      </p:ext>
    </p:extLst>
  </p:cSld>
  <p:clrMapOvr>
    <a:masterClrMapping/>
  </p:clrMapOvr>
  <p:transition advTm="119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Issues</a:t>
            </a:r>
          </a:p>
        </p:txBody>
      </p:sp>
      <p:sp>
        <p:nvSpPr>
          <p:cNvPr id="44339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State wages</a:t>
            </a:r>
          </a:p>
          <a:p>
            <a:pPr lvl="2" eaLnBrk="1" hangingPunct="1"/>
            <a:r>
              <a:rPr lang="en-US" sz="2000" smtClean="0"/>
              <a:t>Comes from State Wage line of W-2</a:t>
            </a:r>
          </a:p>
          <a:p>
            <a:pPr lvl="2" eaLnBrk="1" hangingPunct="1"/>
            <a:r>
              <a:rPr lang="en-US" sz="2000" smtClean="0"/>
              <a:t>May differ than Federal Wages</a:t>
            </a:r>
          </a:p>
          <a:p>
            <a:pPr lvl="2" eaLnBrk="1" hangingPunct="1"/>
            <a:endParaRPr lang="en-US" sz="2000" smtClean="0"/>
          </a:p>
          <a:p>
            <a:pPr eaLnBrk="1" hangingPunct="1"/>
            <a:r>
              <a:rPr lang="en-US" sz="2800" smtClean="0"/>
              <a:t>Taxable and Non-Taxable Interest &amp; Dividends</a:t>
            </a:r>
          </a:p>
          <a:p>
            <a:pPr lvl="2" eaLnBrk="1" hangingPunct="1"/>
            <a:r>
              <a:rPr lang="en-US" sz="2000" smtClean="0"/>
              <a:t>May differ from amount on Federal 1040</a:t>
            </a:r>
          </a:p>
          <a:p>
            <a:pPr lvl="2" eaLnBrk="1" hangingPunct="1"/>
            <a:endParaRPr lang="en-US" sz="2000" smtClean="0"/>
          </a:p>
          <a:p>
            <a:pPr eaLnBrk="1" hangingPunct="1"/>
            <a:r>
              <a:rPr lang="en-US" sz="2800" smtClean="0"/>
              <a:t>IRA distributions</a:t>
            </a:r>
          </a:p>
          <a:p>
            <a:pPr lvl="2" eaLnBrk="1" hangingPunct="1"/>
            <a:r>
              <a:rPr lang="en-US" sz="2000" smtClean="0"/>
              <a:t>Carried forward from Federal to NJ IRA Worksheet, NOT to NJ 1040</a:t>
            </a:r>
          </a:p>
          <a:p>
            <a:pPr lvl="2" eaLnBrk="1" hangingPunct="1"/>
            <a:r>
              <a:rPr lang="en-US" sz="2000" smtClean="0"/>
              <a:t>Must complete NJ IRA Worksheet for each IRA to get income into NJ return</a:t>
            </a:r>
          </a:p>
        </p:txBody>
      </p:sp>
      <p:sp>
        <p:nvSpPr>
          <p:cNvPr id="44339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3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26458D-E37A-4C76-B172-C4507B0659E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44339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13756.WAV">
            <a:hlinkClick r:id="" action="ppaction://media"/>
          </p:cNvPr>
          <p:cNvPicPr>
            <a:picLocks noRot="1" noChangeAspect="1"/>
          </p:cNvPicPr>
          <p:nvPr>
            <a:wavAudioFile r:embed="rId1" name="~PP126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96885"/>
      </p:ext>
    </p:extLst>
  </p:cSld>
  <p:clrMapOvr>
    <a:masterClrMapping/>
  </p:clrMapOvr>
  <p:transition advTm="73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Getting IRA Distributions to NJ Tax Returns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Use NJ IRA Worksheet at bottom of NJ Form on Forms Tree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Box in upper right corner indicates number of IRA Distributions inputted to Federal Return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Simply input number 1, 2, 3, etc in appropriate box to indicate which IRA Distribution is being input for NJ.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Must complete separate NJ Worksheet for every IRA 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Tax Wise automatically calculates taxable amount carried forward to Ln 19 NJ1040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Total distribution may not be taxable if TP has data to input TP contribution to IRA (rare)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Undo red on non applicable lines of worksheet</a:t>
            </a:r>
          </a:p>
        </p:txBody>
      </p:sp>
      <p:sp>
        <p:nvSpPr>
          <p:cNvPr id="4444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4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BA07F8-0958-43EE-913E-6AC4B95A4E2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4444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43756.WAV">
            <a:hlinkClick r:id="" action="ppaction://media"/>
          </p:cNvPr>
          <p:cNvPicPr>
            <a:picLocks noRot="1" noChangeAspect="1"/>
          </p:cNvPicPr>
          <p:nvPr>
            <a:wavAudioFile r:embed="rId1" name="~PP406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37750"/>
      </p:ext>
    </p:extLst>
  </p:cSld>
  <p:clrMapOvr>
    <a:masterClrMapping/>
  </p:clrMapOvr>
  <p:transition advTm="97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Issues </a:t>
            </a:r>
          </a:p>
        </p:txBody>
      </p:sp>
      <p:sp>
        <p:nvSpPr>
          <p:cNvPr id="44544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Exclude all NJ property tax refunds included on US1040 Line 21 from NJ1040 Other Income line using </a:t>
            </a:r>
            <a:r>
              <a:rPr lang="en-US" sz="2800" b="1" smtClean="0"/>
              <a:t>scratchpad</a:t>
            </a:r>
            <a:r>
              <a:rPr lang="en-US" sz="2800" smtClean="0"/>
              <a:t> on NJ Other Income </a:t>
            </a:r>
            <a:r>
              <a:rPr lang="en-US" sz="2800" b="1" smtClean="0"/>
              <a:t>Worksheet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Deduction for Medical Expenses carries forward from US1040 Schedule 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input Real Estate taxes and/or Rent on “Worksheet F – Property Tax Deduction/Credit” on NJ-1040 Pg4 to generate deduction or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More details in Module NJ-2</a:t>
            </a:r>
          </a:p>
        </p:txBody>
      </p:sp>
      <p:sp>
        <p:nvSpPr>
          <p:cNvPr id="44544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45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741E53-2D70-4606-BD63-23B23A37ED6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44544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3771.WAV">
            <a:hlinkClick r:id="" action="ppaction://media"/>
          </p:cNvPr>
          <p:cNvPicPr>
            <a:picLocks noRot="1" noChangeAspect="1"/>
          </p:cNvPicPr>
          <p:nvPr>
            <a:wavAudioFile r:embed="rId1" name="~PP315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80621"/>
      </p:ext>
    </p:extLst>
  </p:cSld>
  <p:clrMapOvr>
    <a:masterClrMapping/>
  </p:clrMapOvr>
  <p:transition advTm="208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of New Jersey </a:t>
            </a:r>
            <a:br>
              <a:rPr lang="en-US" smtClean="0"/>
            </a:br>
            <a:r>
              <a:rPr lang="en-US" smtClean="0"/>
              <a:t>e-filing </a:t>
            </a:r>
          </a:p>
        </p:txBody>
      </p:sp>
      <p:sp>
        <p:nvSpPr>
          <p:cNvPr id="43213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Preparation of an e-file Federal return results in simultaneous preparation of the NJ State return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Additional inputs required to complete State return.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IRA distributions, if 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Rent and/or re-input of Real Estate Property tax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Separate Federal and NJ acknowledgements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There are special TaxWise procedures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E-filing Federal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E-filing New Jersey only</a:t>
            </a:r>
          </a:p>
        </p:txBody>
      </p:sp>
      <p:pic>
        <p:nvPicPr>
          <p:cNvPr id="8" name="~PP23647.WAV">
            <a:hlinkClick r:id="" action="ppaction://media"/>
          </p:cNvPr>
          <p:cNvPicPr>
            <a:picLocks noRot="1" noChangeAspect="1"/>
          </p:cNvPicPr>
          <p:nvPr>
            <a:wavAudioFile r:embed="rId1" name="~PP213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2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9F98B5-EDB1-4328-8B6D-4842FDEE742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4321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3022"/>
      </p:ext>
    </p:extLst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of New Jersey</a:t>
            </a:r>
            <a:br>
              <a:rPr lang="en-US" smtClean="0"/>
            </a:br>
            <a:r>
              <a:rPr lang="en-US" smtClean="0"/>
              <a:t>Do Not File</a:t>
            </a:r>
          </a:p>
        </p:txBody>
      </p:sp>
      <p:sp>
        <p:nvSpPr>
          <p:cNvPr id="43315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ALL of the following conditions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eligible for $50 property tax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Income below filing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 withholdings to be refunded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eligible for Earned Income Credit (EIC)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Click NO on box “Do You Want To Electronically File This Return”, pg 3 of NJ return – this leaves the NJ return as part of the file, but does not e-file it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Note: If TP is a resident of another state (e.g. FL) for tax purposes, it is better to check “Not Preparing a State Return” box on the Main Information Sheet – this will remove the NJ return entirely</a:t>
            </a:r>
          </a:p>
        </p:txBody>
      </p:sp>
      <p:sp>
        <p:nvSpPr>
          <p:cNvPr id="43315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3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BC020A-453B-415E-970F-9EFEE287AB1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4331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3662.WAV">
            <a:hlinkClick r:id="" action="ppaction://media"/>
          </p:cNvPr>
          <p:cNvPicPr>
            <a:picLocks noRot="1" noChangeAspect="1"/>
          </p:cNvPicPr>
          <p:nvPr>
            <a:wavAudioFile r:embed="rId1" name="~PP279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32833"/>
      </p:ext>
    </p:extLst>
  </p:cSld>
  <p:clrMapOvr>
    <a:masterClrMapping/>
  </p:clrMapOvr>
  <p:transition advTm="8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NJ vs Federal</a:t>
            </a:r>
            <a:br>
              <a:rPr lang="en-US" smtClean="0"/>
            </a:br>
            <a:r>
              <a:rPr lang="en-US" smtClean="0"/>
              <a:t>Exemptions</a:t>
            </a:r>
          </a:p>
        </p:txBody>
      </p:sp>
      <p:sp>
        <p:nvSpPr>
          <p:cNvPr id="43417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 claim personal exemption for self, even if a minor and is claimed on parent’s return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 claim additional exemption if over 65, blind or disabled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Civil Union partner treated same as a spouse for NJ but not for Federal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Full-time students as exemptions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State – if under 22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Federal – if under 24</a:t>
            </a:r>
          </a:p>
        </p:txBody>
      </p:sp>
      <p:sp>
        <p:nvSpPr>
          <p:cNvPr id="4341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4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87DA4F-F418-47EB-874E-F52C16A4CE1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43418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3662.WAV">
            <a:hlinkClick r:id="" action="ppaction://media"/>
          </p:cNvPr>
          <p:cNvPicPr>
            <a:picLocks noRot="1" noChangeAspect="1"/>
          </p:cNvPicPr>
          <p:nvPr>
            <a:wavAudioFile r:embed="rId1" name="~PP334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10284"/>
      </p:ext>
    </p:extLst>
  </p:cSld>
  <p:clrMapOvr>
    <a:masterClrMapping/>
  </p:clrMapOvr>
  <p:transition advTm="51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NJ vs Federal</a:t>
            </a:r>
            <a:br>
              <a:rPr lang="en-US" smtClean="0"/>
            </a:br>
            <a:r>
              <a:rPr lang="en-US" smtClean="0"/>
              <a:t>Taxable vs Non-Taxable Income</a:t>
            </a:r>
          </a:p>
        </p:txBody>
      </p:sp>
      <p:graphicFrame>
        <p:nvGraphicFramePr>
          <p:cNvPr id="361521" name="Group 49"/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7772400" cy="4724401"/>
        </p:xfrm>
        <a:graphic>
          <a:graphicData uri="http://schemas.openxmlformats.org/drawingml/2006/table">
            <a:tbl>
              <a:tblPr/>
              <a:tblGrid>
                <a:gridCol w="3652838"/>
                <a:gridCol w="1528762"/>
                <a:gridCol w="25908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Taxable Income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New Jersey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Federal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Unemployment compensation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Social Security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 (maybe)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Interest &amp; Capital Gains on Federal obligations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Interest on Municipal Bonds from States other than NJ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Capital Gains on NJ Tax Exempt Interest Securities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State Income Tax &amp; Property Tax Refunds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 (maybe)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Pension and IRA Distributions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Amt taxable in NJ may be different than amt for Federal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0475" name="~PP336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1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4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5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08EEA0-24AD-438E-923C-38CB09BE5CA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3524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1314"/>
      </p:ext>
    </p:extLst>
  </p:cSld>
  <p:clrMapOvr>
    <a:masterClrMapping/>
  </p:clrMapOvr>
  <p:transition advTm="1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0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047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Income Taxable For Federal</a:t>
            </a:r>
            <a:br>
              <a:rPr lang="en-US" sz="3800" smtClean="0"/>
            </a:br>
            <a:r>
              <a:rPr lang="en-US" sz="3800" smtClean="0"/>
              <a:t>	 BUT not for NJ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Veterans pension – reported on Form 1099-R from OMB, London, 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RRB-1099R Railroad Retirement Pension (Green Form)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NJ Lottery Winnings</a:t>
            </a:r>
          </a:p>
          <a:p>
            <a:pPr lvl="1" eaLnBrk="1" hangingPunct="1">
              <a:defRPr/>
            </a:pPr>
            <a:r>
              <a:rPr lang="en-US" dirty="0" smtClean="0"/>
              <a:t>Any W2-G with NJ Lottery Winnings less than </a:t>
            </a:r>
            <a:r>
              <a:rPr lang="en-US" smtClean="0"/>
              <a:t>or equal to </a:t>
            </a:r>
            <a:r>
              <a:rPr lang="en-US" dirty="0" smtClean="0"/>
              <a:t>$10,000 – NOT taxable</a:t>
            </a:r>
          </a:p>
          <a:p>
            <a:pPr lvl="1" eaLnBrk="1" hangingPunct="1">
              <a:defRPr/>
            </a:pPr>
            <a:r>
              <a:rPr lang="en-US" dirty="0" smtClean="0"/>
              <a:t>Any W2-G with NJ Lottery Winnings greater than $10,000 – whole amount taxable (net of NJ Lottery losses even if net is less than $10,000)</a:t>
            </a:r>
          </a:p>
        </p:txBody>
      </p:sp>
      <p:sp>
        <p:nvSpPr>
          <p:cNvPr id="43622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62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CFD337-0D22-4126-987B-C91439C6930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3623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202" name="~PP1370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4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8429"/>
      </p:ext>
    </p:extLst>
  </p:cSld>
  <p:clrMapOvr>
    <a:masterClrMapping/>
  </p:clrMapOvr>
  <p:transition advTm="8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TaxWise “Fixes” </a:t>
            </a:r>
            <a:br>
              <a:rPr lang="en-US" sz="3800" smtClean="0"/>
            </a:br>
            <a:r>
              <a:rPr lang="en-US" sz="3800" smtClean="0"/>
              <a:t>Federal vs NJ Income</a:t>
            </a:r>
          </a:p>
        </p:txBody>
      </p:sp>
      <p:sp>
        <p:nvSpPr>
          <p:cNvPr id="43725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Veterans pensions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 1099-R, check “Box 2” opposite boxes 10 &amp; 13 – takes income out of NJ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RRB-1099-R pension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 1099-R, put check in “Railroad Retirement” box opposite boxes 10 &amp; 13 – takes income out of NJ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NJ Lottery winnings minus any related losses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 W2-G, check box under “Use F-3 for Help” (only if NJ Lottery winnings less than or equal to $10,000). This takes lottery winnings and losses out of NJ income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8" name="~PP33709.WAV">
            <a:hlinkClick r:id="" action="ppaction://media"/>
          </p:cNvPr>
          <p:cNvPicPr>
            <a:picLocks noRot="1" noChangeAspect="1"/>
          </p:cNvPicPr>
          <p:nvPr>
            <a:wavAudioFile r:embed="rId1" name="~PP31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7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F0147B-6C49-49CC-9812-28D7552FCCC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4372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0859"/>
      </p:ext>
    </p:extLst>
  </p:cSld>
  <p:clrMapOvr>
    <a:masterClrMapping/>
  </p:clrMapOvr>
  <p:transition advTm="10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Differences: NJ vs Federal</a:t>
            </a:r>
            <a:br>
              <a:rPr lang="en-US" sz="3800" smtClean="0"/>
            </a:br>
            <a:r>
              <a:rPr lang="en-US" sz="3800" smtClean="0"/>
              <a:t>Losses and Adjustments To Income</a:t>
            </a:r>
          </a:p>
        </p:txBody>
      </p:sp>
      <p:sp>
        <p:nvSpPr>
          <p:cNvPr id="43827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Losses may be allowable on Federal but not on State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Adjustment To Income</a:t>
            </a:r>
          </a:p>
          <a:p>
            <a:pPr lvl="1" eaLnBrk="1" hangingPunct="1"/>
            <a:r>
              <a:rPr lang="en-US" sz="2400" smtClean="0"/>
              <a:t>Federal – Several adjustments to reduce taxable income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State – Two adjustments</a:t>
            </a:r>
          </a:p>
          <a:p>
            <a:pPr lvl="2" eaLnBrk="1" hangingPunct="1"/>
            <a:r>
              <a:rPr lang="en-US" sz="2000" smtClean="0"/>
              <a:t>Alimony paid (applicable in Federal also)</a:t>
            </a:r>
          </a:p>
          <a:p>
            <a:pPr lvl="2" eaLnBrk="1" hangingPunct="1"/>
            <a:r>
              <a:rPr lang="en-US" sz="2000" smtClean="0"/>
              <a:t>Pension exclusion, if 62 or older</a:t>
            </a:r>
          </a:p>
        </p:txBody>
      </p:sp>
      <p:pic>
        <p:nvPicPr>
          <p:cNvPr id="531463" name="~PP737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8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6778C7-2E3E-4B7A-BB1F-840CD5BB63D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43827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5608"/>
      </p:ext>
    </p:ext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1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146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NJ vs Federal</a:t>
            </a:r>
            <a:br>
              <a:rPr lang="en-US" smtClean="0"/>
            </a:br>
            <a:r>
              <a:rPr lang="en-US" smtClean="0"/>
              <a:t>Deductions</a:t>
            </a:r>
          </a:p>
        </p:txBody>
      </p:sp>
      <p:sp>
        <p:nvSpPr>
          <p:cNvPr id="4392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Standard vs Itemized Deductions</a:t>
            </a:r>
          </a:p>
          <a:p>
            <a:pPr lvl="1" eaLnBrk="1" hangingPunct="1"/>
            <a:r>
              <a:rPr lang="en-US" sz="2400" smtClean="0"/>
              <a:t>Federal has Standard or Itemized deductions</a:t>
            </a:r>
          </a:p>
          <a:p>
            <a:pPr lvl="1" eaLnBrk="1" hangingPunct="1"/>
            <a:r>
              <a:rPr lang="en-US" sz="2400" smtClean="0"/>
              <a:t>State has no Standard deduction</a:t>
            </a:r>
          </a:p>
          <a:p>
            <a:pPr lvl="1" eaLnBrk="1" hangingPunct="1"/>
            <a:r>
              <a:rPr lang="en-US" sz="2400" smtClean="0"/>
              <a:t>State has Itemized deductions only for:</a:t>
            </a:r>
          </a:p>
          <a:p>
            <a:pPr lvl="2" eaLnBrk="1" hangingPunct="1"/>
            <a:r>
              <a:rPr lang="en-US" sz="2000" smtClean="0"/>
              <a:t>Real Estate taxes, medical expense and gambling loss (to extent of gains, no net loss)</a:t>
            </a:r>
          </a:p>
          <a:p>
            <a:pPr lvl="3" eaLnBrk="1" hangingPunct="1"/>
            <a:endParaRPr lang="en-US" sz="1800" smtClean="0"/>
          </a:p>
          <a:p>
            <a:pPr eaLnBrk="1" hangingPunct="1"/>
            <a:r>
              <a:rPr lang="en-US" sz="2800" smtClean="0"/>
              <a:t>Note: Always input Real Estate tax and medical expense on TaxWise Federal Schedule A</a:t>
            </a:r>
          </a:p>
          <a:p>
            <a:pPr lvl="2" eaLnBrk="1" hangingPunct="1"/>
            <a:r>
              <a:rPr lang="en-US" sz="2000" smtClean="0"/>
              <a:t>Carries forward to New Jersey return</a:t>
            </a:r>
          </a:p>
        </p:txBody>
      </p:sp>
      <p:pic>
        <p:nvPicPr>
          <p:cNvPr id="532487" name="~PP737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2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39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528333-5CE2-4613-95C1-3856A74445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4393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2404"/>
      </p:ext>
    </p:extLst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2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48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1314</Words>
  <Application>Microsoft Office PowerPoint</Application>
  <PresentationFormat>On-screen Show (4:3)</PresentationFormat>
  <Paragraphs>246</Paragraphs>
  <Slides>15</Slides>
  <Notes>15</Notes>
  <HiddenSlides>1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NJ Template 06</vt:lpstr>
      <vt:lpstr>New Jersey Return</vt:lpstr>
      <vt:lpstr>State of New Jersey  e-filing </vt:lpstr>
      <vt:lpstr>State of New Jersey Do Not File</vt:lpstr>
      <vt:lpstr>Differences: NJ vs Federal Exemptions</vt:lpstr>
      <vt:lpstr>Differences: NJ vs Federal Taxable vs Non-Taxable Income</vt:lpstr>
      <vt:lpstr>Income Taxable For Federal   BUT not for NJ</vt:lpstr>
      <vt:lpstr>TaxWise “Fixes”  Federal vs NJ Income</vt:lpstr>
      <vt:lpstr>Differences: NJ vs Federal Losses and Adjustments To Income</vt:lpstr>
      <vt:lpstr>Differences: NJ vs Federal Deductions</vt:lpstr>
      <vt:lpstr>Differences: NJ vs Federal Credits</vt:lpstr>
      <vt:lpstr>NJ Withholdings Box 14 of W-2</vt:lpstr>
      <vt:lpstr>Difference: NJ vs Federal Flexible Savings Accounts</vt:lpstr>
      <vt:lpstr>Some Issues</vt:lpstr>
      <vt:lpstr>Getting IRA Distributions to NJ Tax Returns</vt:lpstr>
      <vt:lpstr>More Issues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Return</dc:title>
  <dc:creator>HershAl</dc:creator>
  <cp:lastModifiedBy>HershAl</cp:lastModifiedBy>
  <cp:revision>2</cp:revision>
  <dcterms:created xsi:type="dcterms:W3CDTF">2012-01-07T00:34:51Z</dcterms:created>
  <dcterms:modified xsi:type="dcterms:W3CDTF">2012-01-07T00:34:52Z</dcterms:modified>
</cp:coreProperties>
</file>